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008191009079793E-2"/>
          <c:y val="0.18720952563856347"/>
          <c:w val="0.54228065568472195"/>
          <c:h val="0.684582110163058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№61</c:v>
                </c:pt>
              </c:strCache>
            </c:strRef>
          </c:tx>
          <c:dLbls>
            <c:dLbl>
              <c:idx val="1"/>
              <c:layout>
                <c:manualLayout>
                  <c:x val="0.17973634242659906"/>
                  <c:y val="-0.149059782161376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Избыточная масса тела</c:v>
                </c:pt>
                <c:pt idx="1">
                  <c:v>Масса тела в норме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0.34399999999999997</c:v>
                </c:pt>
                <c:pt idx="1">
                  <c:v>0.65600000000000003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889966771368843"/>
          <c:y val="0.29243527485893533"/>
          <c:w val="0.33941304501520031"/>
          <c:h val="0.47076261808737324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981485050415075E-4"/>
          <c:y val="0.18421294238911726"/>
          <c:w val="0.58072421777697214"/>
          <c:h val="0.64445696509911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№61</c:v>
                </c:pt>
              </c:strCache>
            </c:strRef>
          </c:tx>
          <c:dLbls>
            <c:dLbl>
              <c:idx val="0"/>
              <c:layout>
                <c:manualLayout>
                  <c:x val="-0.22286582669952773"/>
                  <c:y val="-8.67334185090545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148040240426799"/>
                  <c:y val="-8.79582052611438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Пассивный отдых</c:v>
                </c:pt>
                <c:pt idx="1">
                  <c:v>Активный отдых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0.502</c:v>
                </c:pt>
                <c:pt idx="1">
                  <c:v>0.498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353395431696676"/>
          <c:y val="0.36421601303558865"/>
          <c:w val="0.39826276612540129"/>
          <c:h val="0.2955736399659297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368637402861636E-3"/>
          <c:y val="0.25025301008221307"/>
          <c:w val="0.5590468018173419"/>
          <c:h val="0.66077944464503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№62</c:v>
                </c:pt>
              </c:strCache>
            </c:strRef>
          </c:tx>
          <c:dLbls>
            <c:dLbl>
              <c:idx val="0"/>
              <c:layout>
                <c:manualLayout>
                  <c:x val="-0.18682645347390828"/>
                  <c:y val="-0.140060224110324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Пассивный отдых</c:v>
                </c:pt>
                <c:pt idx="1">
                  <c:v>Активный отдых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0.65700000000000003</c:v>
                </c:pt>
                <c:pt idx="1">
                  <c:v>0.34300000000000003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715246064277461"/>
          <c:y val="0.43468911440395513"/>
          <c:w val="0.40284753935722539"/>
          <c:h val="0.3053376013776247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569468471757058E-3"/>
          <c:y val="0.25774387870159532"/>
          <c:w val="0.59953646643428504"/>
          <c:h val="0.686434789698451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№64</c:v>
                </c:pt>
              </c:strCache>
            </c:strRef>
          </c:tx>
          <c:dLbls>
            <c:dLbl>
              <c:idx val="0"/>
              <c:layout>
                <c:manualLayout>
                  <c:x val="-0.19536408781168679"/>
                  <c:y val="-0.17169035071922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645072214884792"/>
                  <c:y val="4.45801085620768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Пассивный отдых</c:v>
                </c:pt>
                <c:pt idx="1">
                  <c:v>Активный отдых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680930293459455"/>
          <c:y val="0.37568871186745911"/>
          <c:w val="0.39429398717602804"/>
          <c:h val="0.3322553462945633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№62</c:v>
                </c:pt>
              </c:strCache>
            </c:strRef>
          </c:tx>
          <c:dLbls>
            <c:dLbl>
              <c:idx val="0"/>
              <c:layout>
                <c:manualLayout>
                  <c:x val="-0.1876967424425724"/>
                  <c:y val="-5.209017179909303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324415775504514"/>
                  <c:y val="-0.1016608423979827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Избыточная масса тела</c:v>
                </c:pt>
                <c:pt idx="1">
                  <c:v>Масса тела в норме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0.41799999999999998</c:v>
                </c:pt>
                <c:pt idx="1">
                  <c:v>0.58199999999999996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548837569193772"/>
          <c:y val="0.33069431679308359"/>
          <c:w val="0.33019568926024229"/>
          <c:h val="0.5469139792548303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№64</c:v>
                </c:pt>
              </c:strCache>
            </c:strRef>
          </c:tx>
          <c:dLbls>
            <c:dLbl>
              <c:idx val="0"/>
              <c:layout>
                <c:manualLayout>
                  <c:x val="-0.17168901311160364"/>
                  <c:y val="5.49162254145606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319615559284834"/>
                  <c:y val="-0.1154864191000387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Избыточная масса тела</c:v>
                </c:pt>
                <c:pt idx="1">
                  <c:v>Масса тела в норме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0.3775</c:v>
                </c:pt>
                <c:pt idx="1">
                  <c:v>0.62250000000000005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59861964655"/>
          <c:y val="0.3182313063184235"/>
          <c:w val="0.29883619169020209"/>
          <c:h val="0.4506402039979022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№61</c:v>
                </c:pt>
              </c:strCache>
            </c:strRef>
          </c:tx>
          <c:dLbls>
            <c:dLbl>
              <c:idx val="0"/>
              <c:layout>
                <c:manualLayout>
                  <c:x val="-0.20718495366763517"/>
                  <c:y val="-4.7130963943074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668652279927864"/>
                  <c:y val="-4.7130963943074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Недостаточное развитие ССС</c:v>
                </c:pt>
                <c:pt idx="1">
                  <c:v>Нормальное развитие ССС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12411706139215"/>
          <c:y val="0.3717027969114543"/>
          <c:w val="0.32163748510292495"/>
          <c:h val="0.3554257860237751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664612857223513E-2"/>
          <c:y val="0.25280100050611659"/>
          <c:w val="0.51939310932665039"/>
          <c:h val="0.639902665135972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№62</c:v>
                </c:pt>
              </c:strCache>
            </c:strRef>
          </c:tx>
          <c:dLbls>
            <c:dLbl>
              <c:idx val="0"/>
              <c:layout>
                <c:manualLayout>
                  <c:x val="-0.19959653749885381"/>
                  <c:y val="-6.60289833517527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826436976779651"/>
                  <c:y val="6.35341877489363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Недостаточное развитие ССС</c:v>
                </c:pt>
                <c:pt idx="1">
                  <c:v>Нормальное развитие ССС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0.55700000000000005</c:v>
                </c:pt>
                <c:pt idx="1">
                  <c:v>0.443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76874700625249"/>
          <c:y val="0.35961783567257954"/>
          <c:w val="0.33272835585318106"/>
          <c:h val="0.3922863789545269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№64</c:v>
                </c:pt>
              </c:strCache>
            </c:strRef>
          </c:tx>
          <c:dLbls>
            <c:dLbl>
              <c:idx val="0"/>
              <c:layout>
                <c:manualLayout>
                  <c:x val="-0.1700006422897456"/>
                  <c:y val="1.61664136083645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026181986723698"/>
                  <c:y val="-8.97408004048932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Недостаточное развитие ССС</c:v>
                </c:pt>
                <c:pt idx="1">
                  <c:v>Нормальное развитие ССС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0.41649999999999998</c:v>
                </c:pt>
                <c:pt idx="1">
                  <c:v>0.58350000000000002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02158404238053"/>
          <c:y val="0.3247748810286018"/>
          <c:w val="0.34234347225308298"/>
          <c:h val="0.4203503805961487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821696579167971E-3"/>
          <c:y val="0.19891038341418854"/>
          <c:w val="0.52601377624708368"/>
          <c:h val="0.688894135219543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№61</c:v>
                </c:pt>
              </c:strCache>
            </c:strRef>
          </c:tx>
          <c:dLbls>
            <c:dLbl>
              <c:idx val="1"/>
              <c:layout>
                <c:manualLayout>
                  <c:x val="0.10636671682944319"/>
                  <c:y val="-7.44056987495216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Низкий уровень физической подготовленности</c:v>
                </c:pt>
                <c:pt idx="1">
                  <c:v>Достаточный уровень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0.41799999999999998</c:v>
                </c:pt>
                <c:pt idx="1">
                  <c:v>0.58199999999999996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22364686751977"/>
          <c:y val="0.33085791393548869"/>
          <c:w val="0.47442859884255284"/>
          <c:h val="0.5858565869224406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40689531290125E-3"/>
          <c:y val="0.28993183763895514"/>
          <c:w val="0.49581061177534158"/>
          <c:h val="0.62607341014397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№62</c:v>
                </c:pt>
              </c:strCache>
            </c:strRef>
          </c:tx>
          <c:dLbls>
            <c:dLbl>
              <c:idx val="1"/>
              <c:layout>
                <c:manualLayout>
                  <c:x val="9.8972567862830055E-2"/>
                  <c:y val="-9.32196259239169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Низкий уровень физической подготовленности</c:v>
                </c:pt>
                <c:pt idx="1">
                  <c:v>Достаточный уровень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0.40100000000000002</c:v>
                </c:pt>
                <c:pt idx="1">
                  <c:v>0.59899999999999998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984152223826982"/>
          <c:y val="0.32090837946110562"/>
          <c:w val="0.45161344942820447"/>
          <c:h val="0.6730543011560805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МОУ №64</c:v>
                </c:pt>
              </c:strCache>
            </c:strRef>
          </c:tx>
          <c:dLbls>
            <c:dLbl>
              <c:idx val="1"/>
              <c:layout>
                <c:manualLayout>
                  <c:x val="0.20861083661269605"/>
                  <c:y val="-0.140456195102901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Низкий уровень физической подготовленности</c:v>
                </c:pt>
                <c:pt idx="1">
                  <c:v>Достаточный уровень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0.33300000000000002</c:v>
                </c:pt>
                <c:pt idx="1">
                  <c:v>0.66700000000000004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792694180933301"/>
          <c:y val="0.27272516858396212"/>
          <c:w val="0.42073058190666984"/>
          <c:h val="0.6346601219393130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620688"/>
            <a:ext cx="8568952" cy="41740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ГОСУДАРСТВЕННАЯ  ОБРАЗОВАТЕЛЬНАЯ  ОРГАНИЗАЦИЯ ВЫСШЕГО ПРОФЕССИОНАЛЬНОГО ОБРАЗОВАНИЯ «ДОНЕЦКИЙ ИНСТИТУТ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ФИЗИЧЕСКОЙ КУЛЬТУРЫ И СПОРТА»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«ФОРМИРОВАНИЕ И СОХРАНЕНИЕ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ЗДОРОВЬЯ ДЕТЕЙ И МОЛОДЕЖИ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СИСТЕМЕ ОБРАЗОВАНИЯ»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54696" cy="792088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ИССЛЕДОВАНИЙ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/>
              <a:t>Анкетирование по выявлению </a:t>
            </a:r>
            <a:r>
              <a:rPr lang="ru-RU" b="1"/>
              <a:t>интереса </a:t>
            </a:r>
            <a:r>
              <a:rPr lang="ru-RU" b="1" smtClean="0"/>
              <a:t>школьников к </a:t>
            </a:r>
            <a:r>
              <a:rPr lang="ru-RU" b="1" dirty="0"/>
              <a:t>занятиям физической культурой, спортом и видам двигательной активности</a:t>
            </a:r>
            <a:endParaRPr lang="ru-RU" dirty="0"/>
          </a:p>
          <a:p>
            <a:pPr fontAlgn="base"/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Для проведения анкетирования была разработана анкета, состоящая из 15 вопросов. </a:t>
            </a:r>
          </a:p>
          <a:p>
            <a:r>
              <a:rPr lang="ru-RU" dirty="0"/>
              <a:t>Данные вопросы позволяли определить: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/>
              <a:t>степень </a:t>
            </a:r>
            <a:r>
              <a:rPr lang="ru-RU" dirty="0"/>
              <a:t>заинтересованности учеников в занятиях физической культурой и </a:t>
            </a:r>
            <a:r>
              <a:rPr lang="ru-RU" dirty="0" smtClean="0"/>
              <a:t>спортом</a:t>
            </a:r>
            <a:r>
              <a:rPr lang="ru-RU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отношение </a:t>
            </a:r>
            <a:r>
              <a:rPr lang="ru-RU" dirty="0"/>
              <a:t>к здоровому образу жизни и собственному </a:t>
            </a:r>
            <a:r>
              <a:rPr lang="ru-RU" dirty="0" smtClean="0"/>
              <a:t>здоровью;</a:t>
            </a:r>
            <a:endParaRPr lang="ru-RU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/>
              <a:t>степень </a:t>
            </a:r>
            <a:r>
              <a:rPr lang="ru-RU" dirty="0"/>
              <a:t>вовлеченности школьников в занятия спортом и видами двигательной </a:t>
            </a:r>
            <a:r>
              <a:rPr lang="ru-RU" dirty="0" smtClean="0"/>
              <a:t>активности.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3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54696" cy="172819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ПОКАЗАТЕЛИ  НЕУДОВЛЕТВОРИТЕЛЬНОГО СОСТОЯНИЯ   ЗДОРОВЬЯ  ШКОЛЬНИКОВ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МАССА ТЕЛА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75762563"/>
              </p:ext>
            </p:extLst>
          </p:nvPr>
        </p:nvGraphicFramePr>
        <p:xfrm>
          <a:off x="323528" y="2060848"/>
          <a:ext cx="396044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185029"/>
              </p:ext>
            </p:extLst>
          </p:nvPr>
        </p:nvGraphicFramePr>
        <p:xfrm>
          <a:off x="4932040" y="2060848"/>
          <a:ext cx="4070995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05980020"/>
              </p:ext>
            </p:extLst>
          </p:nvPr>
        </p:nvGraphicFramePr>
        <p:xfrm>
          <a:off x="2627784" y="4221088"/>
          <a:ext cx="4104456" cy="243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95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071048" cy="11521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ПОКАЗАТЕЛИ  НЕУДОВЛЕТВОРИТЕЛЬНОГО СОСТОЯНИЯ   ЗДОРОВЬЯ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ПРОБА</a:t>
            </a:r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РУФЬЕ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20098780"/>
              </p:ext>
            </p:extLst>
          </p:nvPr>
        </p:nvGraphicFramePr>
        <p:xfrm>
          <a:off x="251520" y="1556792"/>
          <a:ext cx="4464495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22775504"/>
              </p:ext>
            </p:extLst>
          </p:nvPr>
        </p:nvGraphicFramePr>
        <p:xfrm>
          <a:off x="4644008" y="1628800"/>
          <a:ext cx="4392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34450672"/>
              </p:ext>
            </p:extLst>
          </p:nvPr>
        </p:nvGraphicFramePr>
        <p:xfrm>
          <a:off x="2339752" y="3861048"/>
          <a:ext cx="460851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96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9750" y="404813"/>
            <a:ext cx="7854950" cy="1512019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ПОКАЗАТЕЛИ  НЕУДОВЛЕТВОРИТЕЛЬНОГО СОСТОЯНИЯ   ЗДОРОВЬЯ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УРОВНИ ФИЗИЧЕСКОЙ ПОДГОТОВЛЕННОСТИ ШКОЛЬНИКОВ</a:t>
            </a:r>
          </a:p>
          <a:p>
            <a:endParaRPr lang="ru-RU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95792680"/>
              </p:ext>
            </p:extLst>
          </p:nvPr>
        </p:nvGraphicFramePr>
        <p:xfrm>
          <a:off x="395536" y="1916832"/>
          <a:ext cx="39604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00852185"/>
              </p:ext>
            </p:extLst>
          </p:nvPr>
        </p:nvGraphicFramePr>
        <p:xfrm>
          <a:off x="4716016" y="1916832"/>
          <a:ext cx="432048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96118520"/>
              </p:ext>
            </p:extLst>
          </p:nvPr>
        </p:nvGraphicFramePr>
        <p:xfrm>
          <a:off x="2411760" y="4149080"/>
          <a:ext cx="446449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10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54696" cy="792088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ПОКАЗАТЕЛИ  НЕУДОВЛЕТВОРИТЕЛЬНОГО СОСТОЯНИЯ   ЗДОРОВЬЯ  ШКОЛЬНИКОВ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2474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ОТНОШЕНИЕ ШКОЛЬНИКОВ К АКТИВНОМУ И ПАССИВНОМУ ВИДАМ ОТДЫХА</a:t>
            </a:r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83092006"/>
              </p:ext>
            </p:extLst>
          </p:nvPr>
        </p:nvGraphicFramePr>
        <p:xfrm>
          <a:off x="323528" y="1988840"/>
          <a:ext cx="4104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70098419"/>
              </p:ext>
            </p:extLst>
          </p:nvPr>
        </p:nvGraphicFramePr>
        <p:xfrm>
          <a:off x="4788024" y="1916832"/>
          <a:ext cx="410445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15921159"/>
              </p:ext>
            </p:extLst>
          </p:nvPr>
        </p:nvGraphicFramePr>
        <p:xfrm>
          <a:off x="2267744" y="4221088"/>
          <a:ext cx="4608512" cy="223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21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54696" cy="1752600"/>
          </a:xfrm>
        </p:spPr>
        <p:txBody>
          <a:bodyPr/>
          <a:lstStyle/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48680"/>
            <a:ext cx="8074096" cy="597666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cap="all" dirty="0">
                <a:latin typeface="Times New Roman" pitchFamily="18" charset="0"/>
                <a:cs typeface="Times New Roman" pitchFamily="18" charset="0"/>
              </a:rPr>
              <a:t>Научно-исследовательская группа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Кандидат наук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физическому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 – 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преподаватель–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– 1;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ассистенты кафедр – 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5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08912" cy="5400600"/>
          </a:xfrm>
        </p:spPr>
        <p:txBody>
          <a:bodyPr>
            <a:normAutofit fontScale="92500" lnSpcReduction="20000"/>
          </a:bodyPr>
          <a:lstStyle/>
          <a:p>
            <a:pPr lvl="0" algn="just" fontAlgn="base">
              <a:lnSpc>
                <a:spcPct val="120000"/>
              </a:lnSpc>
            </a:pPr>
            <a:r>
              <a:rPr lang="ru-RU" b="1" cap="all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состояния физического здоровья учащихся 5-8 классов, с последующей разработкой методических рекомендаций по оздоровлению детей в системе общего среднего образования.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 fontAlgn="base"/>
            <a:r>
              <a:rPr lang="ru-RU" b="1" cap="all" dirty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l"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уровня физического развития учеников 5-8 классов.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состояния физиологических показателей организма школьников.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Выявление интереса и отношения школьников к урокам физической культуры и двигательной активности в целом.</a:t>
            </a:r>
          </a:p>
          <a:p>
            <a:pPr marL="514350" lvl="0" indent="-514350" algn="just" fontAlgn="base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Разработка методического пособия по формированию и развитию здоровья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3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0648"/>
            <a:ext cx="7999040" cy="6192688"/>
          </a:xfrm>
        </p:spPr>
        <p:txBody>
          <a:bodyPr>
            <a:normAutofit fontScale="77500" lnSpcReduction="20000"/>
          </a:bodyPr>
          <a:lstStyle/>
          <a:p>
            <a:pPr lvl="0" algn="ctr" fontAlgn="base"/>
            <a:r>
              <a:rPr lang="ru-RU" b="1" dirty="0"/>
              <a:t>МЕТОДИКА ИССЛЕДОВАТЕЛЬСКОЙ РАБОТЫ:</a:t>
            </a:r>
            <a:endParaRPr lang="ru-RU" dirty="0"/>
          </a:p>
          <a:p>
            <a:pPr fontAlgn="base"/>
            <a:r>
              <a:rPr lang="ru-RU" dirty="0"/>
              <a:t> </a:t>
            </a:r>
          </a:p>
          <a:p>
            <a:pPr lvl="0" algn="l" fontAlgn="base"/>
            <a:r>
              <a:rPr lang="ru-RU" sz="2400" b="1" dirty="0"/>
              <a:t>Определение антропометрических данных:</a:t>
            </a:r>
          </a:p>
          <a:p>
            <a:pPr algn="l"/>
            <a:r>
              <a:rPr lang="ru-RU" sz="2400" dirty="0"/>
              <a:t>- длина тела, (см);</a:t>
            </a:r>
          </a:p>
          <a:p>
            <a:pPr algn="l"/>
            <a:r>
              <a:rPr lang="ru-RU" sz="2400" dirty="0"/>
              <a:t>- масса тела, (кг</a:t>
            </a:r>
            <a:r>
              <a:rPr lang="ru-RU" sz="2400" dirty="0" smtClean="0"/>
              <a:t>).</a:t>
            </a:r>
          </a:p>
          <a:p>
            <a:pPr algn="l"/>
            <a:endParaRPr lang="ru-RU" sz="2400" dirty="0"/>
          </a:p>
          <a:p>
            <a:pPr lvl="0" algn="l"/>
            <a:r>
              <a:rPr lang="ru-RU" sz="2400" b="1" dirty="0"/>
              <a:t>Функциональные пробы по оценке дыхательной и сердечно-сосудистой систем:</a:t>
            </a:r>
          </a:p>
          <a:p>
            <a:pPr algn="l"/>
            <a:r>
              <a:rPr lang="ru-RU" sz="2400" dirty="0"/>
              <a:t>- жизненная емкость легких ЖЕЛ, (л);</a:t>
            </a:r>
          </a:p>
          <a:p>
            <a:pPr algn="l"/>
            <a:r>
              <a:rPr lang="ru-RU" sz="2400" dirty="0"/>
              <a:t>- оценка состояния сердечно-сосудистой системы (проба </a:t>
            </a:r>
            <a:r>
              <a:rPr lang="ru-RU" sz="2400" dirty="0" err="1"/>
              <a:t>Руфье</a:t>
            </a:r>
            <a:r>
              <a:rPr lang="ru-RU" sz="2400" dirty="0" smtClean="0"/>
              <a:t>).</a:t>
            </a:r>
          </a:p>
          <a:p>
            <a:pPr algn="l"/>
            <a:endParaRPr lang="ru-RU" sz="2400" dirty="0"/>
          </a:p>
          <a:p>
            <a:pPr lvl="0" algn="l"/>
            <a:r>
              <a:rPr lang="ru-RU" sz="2400" b="1" dirty="0"/>
              <a:t>Тесты по оценке физической подготовленности:</a:t>
            </a:r>
          </a:p>
          <a:p>
            <a:pPr algn="l" fontAlgn="base"/>
            <a:r>
              <a:rPr lang="ru-RU" sz="2400" dirty="0"/>
              <a:t>- гибкость (наклон туловища вперед из положения сидя);</a:t>
            </a:r>
          </a:p>
          <a:p>
            <a:pPr algn="l" fontAlgn="base"/>
            <a:r>
              <a:rPr lang="ru-RU" sz="2400" dirty="0"/>
              <a:t>- сила для мальчиков (подтягивание);</a:t>
            </a:r>
          </a:p>
          <a:p>
            <a:pPr algn="l" fontAlgn="base"/>
            <a:r>
              <a:rPr lang="ru-RU" sz="2400" dirty="0"/>
              <a:t>-</a:t>
            </a:r>
            <a:r>
              <a:rPr lang="en-US" sz="2400" dirty="0"/>
              <a:t> </a:t>
            </a:r>
            <a:r>
              <a:rPr lang="ru-RU" sz="2400" dirty="0"/>
              <a:t>сила для девочек (сгибание и разгибание рук);</a:t>
            </a:r>
          </a:p>
          <a:p>
            <a:pPr algn="l" fontAlgn="base"/>
            <a:r>
              <a:rPr lang="ru-RU" sz="2400" dirty="0"/>
              <a:t>- ловкость (челночный бег</a:t>
            </a:r>
            <a:r>
              <a:rPr lang="ru-RU" sz="2400" dirty="0" smtClean="0"/>
              <a:t>).</a:t>
            </a:r>
          </a:p>
          <a:p>
            <a:pPr algn="l" fontAlgn="base"/>
            <a:endParaRPr lang="ru-RU" sz="2400" dirty="0"/>
          </a:p>
          <a:p>
            <a:pPr lvl="0" algn="just" fontAlgn="base"/>
            <a:r>
              <a:rPr lang="ru-RU" sz="2400" b="1" dirty="0"/>
              <a:t>Проведение анкетирования с целью выявления интереса к занятиям физической культурой, спортом и к видам двигательной активности.</a:t>
            </a:r>
          </a:p>
          <a:p>
            <a:pPr fontAlgn="base"/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0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342434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УЧАЩИХСЯ  ШКОЛ 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ПРИНИМАВШИХ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 ИССЛЕДОВАНИИ: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МОУ № 61 – 169 учащихся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МОУ № 62 – 166 учащихся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МОУ № 64 – 111 учащихся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8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999040" cy="63367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ИССЛЕДОВАНИЯ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69494"/>
              </p:ext>
            </p:extLst>
          </p:nvPr>
        </p:nvGraphicFramePr>
        <p:xfrm>
          <a:off x="827584" y="1531705"/>
          <a:ext cx="7344815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2883"/>
                <a:gridCol w="1212983"/>
                <a:gridCol w="1212983"/>
                <a:gridCol w="1212983"/>
                <a:gridCol w="1212983"/>
              </a:tblGrid>
              <a:tr h="2438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показателей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 тела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тела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</a:tr>
              <a:tr h="24385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57,69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73,92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38,46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</a:tr>
              <a:tr h="24385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68,75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31,25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36,84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7664" y="947629"/>
            <a:ext cx="604867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антропометрических данных, 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251520" y="404663"/>
            <a:ext cx="8280920" cy="619298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ИССЛЕДОВАНИЯ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1077768"/>
            <a:ext cx="633670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</a:t>
            </a:r>
            <a:r>
              <a:rPr lang="ru-RU" sz="1600" b="1" dirty="0">
                <a:latin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ЖЕЛ, в %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81609"/>
              </p:ext>
            </p:extLst>
          </p:nvPr>
        </p:nvGraphicFramePr>
        <p:xfrm>
          <a:off x="899592" y="1661844"/>
          <a:ext cx="7344816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7580"/>
                <a:gridCol w="2253618"/>
                <a:gridCol w="2253618"/>
              </a:tblGrid>
              <a:tr h="2438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показателей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</a:tr>
              <a:tr h="2438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32,62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17,39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33,92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33,46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60,87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b"/>
                </a:tc>
              </a:tr>
              <a:tr h="2438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3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36,84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64,29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63,16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8-й класс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  <a:tr h="243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Выше нормы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159" marR="6815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7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7744" y="260648"/>
            <a:ext cx="7854696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 ИССЛЕДОВАНИЙ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58198"/>
            <a:ext cx="7704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Таблица 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сердечно – сосудистой системы (проба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Руфье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), в %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34026"/>
              </p:ext>
            </p:extLst>
          </p:nvPr>
        </p:nvGraphicFramePr>
        <p:xfrm>
          <a:off x="971600" y="1340768"/>
          <a:ext cx="7416824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6984"/>
                <a:gridCol w="2599840"/>
              </a:tblGrid>
              <a:tr h="210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работоспособности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40,82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29,78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  <a:tr h="21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Отличный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74" marR="4907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9552" y="330334"/>
            <a:ext cx="7854950" cy="7925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ИССЛЕДОВАНИЙ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6730" y="1007113"/>
            <a:ext cx="70196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Таблица 4 - Тесты по оценке физической подготовленности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42256"/>
              </p:ext>
            </p:extLst>
          </p:nvPr>
        </p:nvGraphicFramePr>
        <p:xfrm>
          <a:off x="755576" y="1484790"/>
          <a:ext cx="7704856" cy="5112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095"/>
                <a:gridCol w="1759789"/>
                <a:gridCol w="1741297"/>
                <a:gridCol w="1736675"/>
              </a:tblGrid>
              <a:tr h="2323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испытаний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Уровни физической подготовленности школьников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Низкий, 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Средний, 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Высокий, %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38,78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53,06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(мальчики)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(девочки)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41,86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39,02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46,34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(мальчики)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(девочки)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(мальчики)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(девочки)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8-й класс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48,48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(мальчики)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Сила (девочки)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  <a:tr h="23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Ловкость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54,31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766" marR="557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0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593</Words>
  <Application>Microsoft Office PowerPoint</Application>
  <PresentationFormat>Экран (4:3)</PresentationFormat>
  <Paragraphs>343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Windows</cp:lastModifiedBy>
  <cp:revision>47</cp:revision>
  <dcterms:modified xsi:type="dcterms:W3CDTF">2017-08-14T11:41:42Z</dcterms:modified>
</cp:coreProperties>
</file>